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57" r:id="rId3"/>
    <p:sldId id="258" r:id="rId4"/>
    <p:sldId id="383" r:id="rId5"/>
    <p:sldId id="384" r:id="rId6"/>
    <p:sldId id="259" r:id="rId7"/>
    <p:sldId id="385" r:id="rId8"/>
    <p:sldId id="386" r:id="rId9"/>
    <p:sldId id="387" r:id="rId10"/>
    <p:sldId id="388" r:id="rId11"/>
    <p:sldId id="389" r:id="rId12"/>
    <p:sldId id="39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9ADD2-B688-4372-97D6-754475CAB889}" v="1" dt="2023-06-20T07:40:58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5642-EE49-4BB1-8913-F013BE24EC42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7D9E-233B-4612-9AD6-B3629E1D5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37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5E58D-F44A-C178-B04B-B3DBB0467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58A1B0-5B63-F5E3-05D2-235D08224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AD5233-2A43-E68C-7FC7-4FA00667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CAC619-4BBF-5382-7B7E-2A0D4F91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2BFCF9-5F36-36FD-0144-6796DF6E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77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4B5AE-A5E8-07AB-1350-B7474194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B1866E-8092-F292-2AC5-CA540F767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88BF15-77FF-8E17-4E72-7FA2D90C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065C0C-50E5-79CB-A7AA-1DD6079F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2463B4-B403-EED1-0D76-B9D6AF3A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90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3872D31-F1AA-1E5E-391F-C58523DE3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160A6A-5079-AD13-EFD4-7A3D8DBF2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F314C8-47B1-3739-6588-333424E3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9CF70F-9E49-DC29-1EDB-E4DC3522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264DB0-2668-952D-54A3-AC564943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25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0C37A-6756-023E-7013-95A1FB0F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6D5661-F62D-CD44-6A50-37FD75D08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A18E72-56E4-9A68-89FF-83E9568D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4804E7-49FA-770C-7A75-571A7A6D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6DFDD9-AD7A-1354-C826-646B7EF7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21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78EB6-3AE8-156A-E789-7E490300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E6DE4B-3A62-3087-CE20-5560E1E7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8537B0-5F33-0D26-1835-B78C42AC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1FA420-1036-B651-9059-C88588DF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0A0A0B-DD11-BBEF-723C-EDD41740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3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6DC6C-CED0-2005-4537-38209527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CFD674-D089-E5A4-5DF9-AF26675A0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BC9853-E9CE-32CA-BECA-AAB4EA5B6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1B8FB7-A50C-2FDF-76C5-E61737E6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2693A7-49E9-29A9-8E7F-F8263605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BF9559-582F-9CF1-4052-A8F82228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31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4FC57-1C60-8690-889A-023F2DE3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B56068-B7F2-9D57-94DD-56CF6419A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5A8054-2420-6CFF-0C94-21B3862A8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7FD768A-325E-DFAC-9893-D17CEE8A5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BEACDC-0B07-912D-BEBF-2C63C4956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7C6B36F-77CB-DF64-A98A-029F71F2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EFFD877-87B4-0C0E-C6E1-E4BE3E20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5BBD1F-E20D-C6AA-3EB4-D1269E65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09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DAF28-AED2-7797-B624-3289D6BF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BDD0F7-CAC2-3AF2-5BF3-CF3F572A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4CAE54-C349-5309-31A6-79470DE7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588A11-47FC-ECF7-3D36-46A12573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1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FDE9158-5DED-B8C5-F80D-D32A3B26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8B4249E-5EE8-FD5D-095C-2CA7B9D6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1BC8DF-21CB-E54E-7EDD-C4C14BE7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6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309CA-F862-9025-DC9E-218F21A8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B21BCE-74E8-3BBB-C720-4B0F49790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8446F4-BEB5-A379-2806-29CD9FD53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6F1778-D442-0AB1-E811-CA9FCD9D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78C095-2385-AC45-DBD0-2C9760E2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87EB3C-3AE0-711F-8DCA-23A91A30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92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4CBF3-AE26-6E29-3332-92BB74E7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2890DC-4530-F22A-AB7E-45F295696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80F454-D4EF-8746-634D-0D7DF12E8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F7C5D0-B0D3-3014-EBCB-F179B8BF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974597-CD77-F0F0-27B6-9AE87EFB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B79470-9120-90F1-D271-2B328DD2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48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EE03E1-823A-6ED5-407F-D0985118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F2D0B5-62D0-FF7D-8C29-252DD3DEB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AD5E53-94CE-758E-8B3D-6B806CF1D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FAB3-010A-4733-8FFF-3C27C8704FAE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3EE5DA-7A5F-D4B5-245A-288CFE7C3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BB0BDC-D279-A249-7124-E3B15606C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DD9AF-99C3-431F-8CC0-7D517687A6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01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ssonup.com/app/lesson/7t2DMcjehCzzDzsG4/dRiJTxtoaEYBLPSQj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078" y="666750"/>
            <a:ext cx="3685841" cy="3255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Inrichting van een gebied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078" y="4087207"/>
            <a:ext cx="368584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LJ1-P4 - les 7 </a:t>
            </a:r>
            <a:br>
              <a:rPr lang="nl-NL" dirty="0"/>
            </a:br>
            <a:r>
              <a:rPr lang="nl-NL" b="1" dirty="0"/>
              <a:t>Laatste les; herhaling! (wat hebben we ook alweer gedaan?) </a:t>
            </a:r>
          </a:p>
          <a:p>
            <a:pPr algn="l"/>
            <a:endParaRPr lang="nl-NL" b="1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1" y="10"/>
            <a:ext cx="3696822" cy="2556149"/>
          </a:xfrm>
          <a:prstGeom prst="rect">
            <a:avLst/>
          </a:prstGeom>
        </p:spPr>
      </p:pic>
      <p:pic>
        <p:nvPicPr>
          <p:cNvPr id="7" name="Afbeelding 6" descr="Afbeelding met tekst, accessoire&#10;&#10;Automatisch gegenereerde beschrijving">
            <a:extLst>
              <a:ext uri="{FF2B5EF4-FFF2-40B4-BE49-F238E27FC236}">
                <a16:creationId xmlns:a16="http://schemas.microsoft.com/office/drawing/2014/main" id="{C222C31D-331B-4FF2-9A59-738516BA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-1" b="12899"/>
          <a:stretch/>
        </p:blipFill>
        <p:spPr>
          <a:xfrm>
            <a:off x="3857689" y="10"/>
            <a:ext cx="3696821" cy="2544407"/>
          </a:xfrm>
          <a:prstGeom prst="rect">
            <a:avLst/>
          </a:prstGeom>
        </p:spPr>
      </p:pic>
      <p:pic>
        <p:nvPicPr>
          <p:cNvPr id="9" name="Afbeelding 8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79C55FEF-D83D-44CB-92EF-19403DE59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-1" b="9747"/>
          <a:stretch/>
        </p:blipFill>
        <p:spPr>
          <a:xfrm>
            <a:off x="20" y="2697480"/>
            <a:ext cx="7554490" cy="4160520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E9643-F057-94C5-070F-C58AABB5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7030A0"/>
                </a:solidFill>
              </a:rPr>
              <a:t>Quizzz</a:t>
            </a:r>
            <a:r>
              <a:rPr lang="nl-NL" b="1" dirty="0">
                <a:solidFill>
                  <a:srgbClr val="7030A0"/>
                </a:solidFill>
              </a:rPr>
              <a:t> 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6F42F-547C-14E9-424A-AEC0E06A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hlinkClick r:id="rId2"/>
              </a:rPr>
              <a:t>LessonUp</a:t>
            </a:r>
            <a:r>
              <a:rPr lang="nl-NL" dirty="0">
                <a:hlinkClick r:id="rId2"/>
              </a:rPr>
              <a:t> - Mijn Lessen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949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CE12D-0792-104E-65FD-E4122461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Evaluatie Vrije Tijd lessen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EF4207-CF29-30F9-2ED7-B5A11062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 vond het leukste aan de lessen Vrije Tijd:</a:t>
            </a:r>
          </a:p>
          <a:p>
            <a:endParaRPr lang="nl-N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 mag minder in de lessen Vrije Tijd:</a:t>
            </a:r>
          </a:p>
          <a:p>
            <a:endParaRPr lang="nl-N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 geef over het algemeen de lessen Vrije Tijd het cijfer:      (1 t/m 10)</a:t>
            </a:r>
          </a:p>
          <a:p>
            <a:pPr marL="0" indent="0">
              <a:buNone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 ik verder nog kwijt wil: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54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F6050-A8A0-85A5-BAE8-6FC72789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The end: succes met afronding / en </a:t>
            </a:r>
            <a:r>
              <a:rPr lang="nl-NL" b="1" dirty="0" err="1">
                <a:solidFill>
                  <a:srgbClr val="7030A0"/>
                </a:solidFill>
              </a:rPr>
              <a:t>toetsweek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A3734-B522-2E56-B13B-4DACBA9AB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Tot volgend jaar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380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1FE1D-60C3-B765-686F-6D3180A0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79DE86-D69B-AB2A-CFBF-099A7DEBF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Terugblik naar afgelopen weken </a:t>
            </a:r>
          </a:p>
          <a:p>
            <a:r>
              <a:rPr lang="nl-NL" dirty="0"/>
              <a:t>De Citybranding – en marketing wandeling</a:t>
            </a:r>
          </a:p>
          <a:p>
            <a:r>
              <a:rPr lang="nl-NL" u="sng" dirty="0">
                <a:solidFill>
                  <a:srgbClr val="7030A0"/>
                </a:solidFill>
              </a:rPr>
              <a:t>+ opdracht!</a:t>
            </a:r>
          </a:p>
          <a:p>
            <a:r>
              <a:rPr lang="nl-NL" dirty="0"/>
              <a:t>Inrichting van een gebied – </a:t>
            </a:r>
            <a:r>
              <a:rPr lang="nl-NL" dirty="0">
                <a:solidFill>
                  <a:srgbClr val="FF0000"/>
                </a:solidFill>
              </a:rPr>
              <a:t>QUIZ!</a:t>
            </a:r>
          </a:p>
          <a:p>
            <a:r>
              <a:rPr lang="nl-NL" dirty="0"/>
              <a:t>Evaluatie van de VT lessen afgelopen weken </a:t>
            </a:r>
          </a:p>
          <a:p>
            <a:r>
              <a:rPr lang="nl-NL" dirty="0"/>
              <a:t>Vragen / opmerkingen / begrippenlijst?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968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8452F1-9CAE-D54F-EFF7-D789E4EFD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12" y="3032474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200" dirty="0"/>
              <a:t>Wat hebben we gedaan; </a:t>
            </a:r>
            <a:r>
              <a:rPr lang="nl-NL" sz="4200" b="1" u="sng" dirty="0">
                <a:solidFill>
                  <a:srgbClr val="7030A0"/>
                </a:solidFill>
              </a:rPr>
              <a:t>Afgelopen weken ?</a:t>
            </a: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B41471-5E55-54CD-29FF-8B2C0187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1026" name="Picture 2" descr="Leestekens: het vraagteken en uitroepteken - Grammatica voor NT2-docenten">
            <a:extLst>
              <a:ext uri="{FF2B5EF4-FFF2-40B4-BE49-F238E27FC236}">
                <a16:creationId xmlns:a16="http://schemas.microsoft.com/office/drawing/2014/main" id="{63D17724-698B-D04B-ACA3-2CBD96837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33462"/>
          <a:stretch/>
        </p:blipFill>
        <p:spPr bwMode="auto">
          <a:xfrm>
            <a:off x="5313225" y="0"/>
            <a:ext cx="6878785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3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Lettertype, cirkel, logo&#10;&#10;Automatisch gegenereerde beschrijving">
            <a:extLst>
              <a:ext uri="{FF2B5EF4-FFF2-40B4-BE49-F238E27FC236}">
                <a16:creationId xmlns:a16="http://schemas.microsoft.com/office/drawing/2014/main" id="{13F82971-D2CC-DD74-4BE5-8489DDFF8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04" y="67065"/>
            <a:ext cx="6723870" cy="67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0C479-F2F9-CCF6-CFCB-B6FE5FA7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Samengevat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13D3F7-5B07-1B5D-C05F-5A8E2F0A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Verkenning van gebied </a:t>
            </a:r>
            <a:r>
              <a:rPr lang="nl-NL" dirty="0" err="1"/>
              <a:t>Koningswei</a:t>
            </a:r>
            <a:r>
              <a:rPr lang="nl-NL" dirty="0"/>
              <a:t> en de doelgroep </a:t>
            </a:r>
          </a:p>
          <a:p>
            <a:r>
              <a:rPr lang="nl-NL" dirty="0"/>
              <a:t>Persona </a:t>
            </a:r>
          </a:p>
          <a:p>
            <a:r>
              <a:rPr lang="nl-NL" dirty="0"/>
              <a:t>Leisure in de stad </a:t>
            </a:r>
          </a:p>
          <a:p>
            <a:r>
              <a:rPr lang="nl-NL" dirty="0"/>
              <a:t>Multifunctionele vrijetijdslocaties </a:t>
            </a:r>
          </a:p>
          <a:p>
            <a:r>
              <a:rPr lang="nl-NL" dirty="0"/>
              <a:t>Field – en deskresearch in de Spoorzone </a:t>
            </a:r>
          </a:p>
          <a:p>
            <a:r>
              <a:rPr lang="nl-NL" dirty="0"/>
              <a:t>Stadsvernieuwing </a:t>
            </a:r>
          </a:p>
          <a:p>
            <a:r>
              <a:rPr lang="nl-NL" dirty="0"/>
              <a:t>Citymarketing</a:t>
            </a:r>
          </a:p>
          <a:p>
            <a:r>
              <a:rPr lang="nl-NL" dirty="0"/>
              <a:t>Citybranding</a:t>
            </a:r>
          </a:p>
          <a:p>
            <a:r>
              <a:rPr lang="nl-NL" dirty="0"/>
              <a:t>Interactive </a:t>
            </a:r>
            <a:r>
              <a:rPr lang="nl-NL" dirty="0" err="1"/>
              <a:t>experience</a:t>
            </a:r>
            <a:r>
              <a:rPr lang="nl-NL" dirty="0"/>
              <a:t> model </a:t>
            </a:r>
          </a:p>
          <a:p>
            <a:r>
              <a:rPr lang="nl-NL" dirty="0"/>
              <a:t>Belevenis bouwstenen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354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C9C23-2EF4-E4E4-BA84-2C69C267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Citymarketing</a:t>
            </a:r>
            <a:r>
              <a:rPr lang="nl-NL" dirty="0">
                <a:solidFill>
                  <a:srgbClr val="7030A0"/>
                </a:solidFill>
              </a:rPr>
              <a:t> toegepast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56DE6-0839-C062-1C64-E4C56D5DE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effectLst/>
                <a:latin typeface="sanfrancisco"/>
              </a:rPr>
              <a:t>- Identificeer de unieke kenmerken van de stad </a:t>
            </a:r>
          </a:p>
          <a:p>
            <a:r>
              <a:rPr lang="nl-NL" b="0" i="0" dirty="0">
                <a:effectLst/>
                <a:latin typeface="sanfrancisco"/>
              </a:rPr>
              <a:t>- Ontwikkel een sterk merk</a:t>
            </a:r>
          </a:p>
          <a:p>
            <a:r>
              <a:rPr lang="nl-NL" b="0" i="0" dirty="0">
                <a:effectLst/>
                <a:latin typeface="sanfrancisco"/>
              </a:rPr>
              <a:t> - Creëer een boodschap die het merk weerspiegelt</a:t>
            </a:r>
          </a:p>
          <a:p>
            <a:r>
              <a:rPr lang="nl-NL" b="0" i="0" dirty="0">
                <a:effectLst/>
                <a:latin typeface="sanfrancisco"/>
              </a:rPr>
              <a:t> - Promoot de stad via verschillende kanalen</a:t>
            </a:r>
          </a:p>
          <a:p>
            <a:endParaRPr lang="nl-NL" dirty="0"/>
          </a:p>
          <a:p>
            <a:r>
              <a:rPr lang="nl-NL" dirty="0"/>
              <a:t>Met die </a:t>
            </a:r>
            <a:r>
              <a:rPr lang="nl-NL" b="1" dirty="0">
                <a:solidFill>
                  <a:srgbClr val="7030A0"/>
                </a:solidFill>
              </a:rPr>
              <a:t>identiteit</a:t>
            </a:r>
            <a:r>
              <a:rPr lang="nl-NL" dirty="0">
                <a:solidFill>
                  <a:srgbClr val="7030A0"/>
                </a:solidFill>
              </a:rPr>
              <a:t> </a:t>
            </a:r>
            <a:r>
              <a:rPr lang="nl-NL" dirty="0"/>
              <a:t>geef je een gevoel en beleving, aan een stad.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416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42428-40EC-84CE-1792-D69A8793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Citymarketing toegepast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930D2F-32FB-E064-1A03-932E9A5A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037" y="1891799"/>
            <a:ext cx="10515600" cy="4351338"/>
          </a:xfrm>
        </p:spPr>
        <p:txBody>
          <a:bodyPr/>
          <a:lstStyle/>
          <a:p>
            <a:r>
              <a:rPr lang="nl-NL" b="0" i="0" dirty="0">
                <a:effectLst/>
                <a:latin typeface="sanfrancisco"/>
              </a:rPr>
              <a:t>Citymarketing is een belangrijke strategie om het imago van een stad te verbeteren en kan leiden tot meer toerisme, bedrijven en investeringen. </a:t>
            </a:r>
          </a:p>
          <a:p>
            <a:r>
              <a:rPr lang="nl-NL" b="0" i="0" dirty="0">
                <a:effectLst/>
                <a:latin typeface="sanfrancisco"/>
              </a:rPr>
              <a:t>Door de unieke kenmerken van een stad te identificeren, een sterk merk te ontwikkelen en dit te promoten via verschillende kanalen, kan citymarketing succesvol worden toegepast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3027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DFD1E-4A64-EC28-8B4F-C4A6C32E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i="1" dirty="0"/>
              <a:t>Citybranding – marketing wandeling </a:t>
            </a:r>
            <a:br>
              <a:rPr lang="nl-NL" i="1" dirty="0"/>
            </a:br>
            <a:br>
              <a:rPr lang="nl-NL" i="1" dirty="0"/>
            </a:br>
            <a:r>
              <a:rPr lang="nl-NL" b="1" u="sng" dirty="0">
                <a:solidFill>
                  <a:srgbClr val="7030A0"/>
                </a:solidFill>
              </a:rPr>
              <a:t>+ 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115DCC-0B56-21DA-3868-87639762F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661"/>
            <a:ext cx="10515600" cy="4351338"/>
          </a:xfrm>
        </p:spPr>
        <p:txBody>
          <a:bodyPr/>
          <a:lstStyle/>
          <a:p>
            <a:r>
              <a:rPr lang="nl-NL" dirty="0"/>
              <a:t>Welke Citybranding elementen komen we tegen?</a:t>
            </a:r>
          </a:p>
          <a:p>
            <a:r>
              <a:rPr lang="nl-NL" dirty="0"/>
              <a:t>Hoe draagt dit bij aan de </a:t>
            </a:r>
            <a:r>
              <a:rPr lang="nl-NL" dirty="0" err="1"/>
              <a:t>citybranding</a:t>
            </a:r>
            <a:r>
              <a:rPr lang="nl-NL" dirty="0"/>
              <a:t> van een stad?</a:t>
            </a:r>
          </a:p>
          <a:p>
            <a:r>
              <a:rPr lang="nl-NL" dirty="0"/>
              <a:t>Op welke van de belevenis bouwstenen uit het </a:t>
            </a:r>
            <a:r>
              <a:rPr lang="nl-NL" dirty="0" err="1"/>
              <a:t>experience</a:t>
            </a:r>
            <a:r>
              <a:rPr lang="nl-NL" dirty="0"/>
              <a:t> model heeft dit betrekking denk je?</a:t>
            </a:r>
          </a:p>
          <a:p>
            <a:r>
              <a:rPr lang="nl-NL" dirty="0"/>
              <a:t>Hoe zou je dit zelf kunnen toepassen op je ontwerp bij het IBS?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964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C9944-1272-1B41-B682-B0D4FCC9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Kleine reminder: belevenisbouwstenen</a:t>
            </a:r>
          </a:p>
        </p:txBody>
      </p:sp>
      <p:pic>
        <p:nvPicPr>
          <p:cNvPr id="4" name="Tijdelijke aanduiding voor inhoud 10">
            <a:extLst>
              <a:ext uri="{FF2B5EF4-FFF2-40B4-BE49-F238E27FC236}">
                <a16:creationId xmlns:a16="http://schemas.microsoft.com/office/drawing/2014/main" id="{4FC1F18E-B58E-EA47-1E60-F0971FBF9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99" y="1609056"/>
            <a:ext cx="8540203" cy="4587207"/>
          </a:xfrm>
        </p:spPr>
      </p:pic>
    </p:spTree>
    <p:extLst>
      <p:ext uri="{BB962C8B-B14F-4D97-AF65-F5344CB8AC3E}">
        <p14:creationId xmlns:p14="http://schemas.microsoft.com/office/powerpoint/2010/main" val="26107466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322</Words>
  <Application>Microsoft Office PowerPoint</Application>
  <PresentationFormat>Breedbeeld</PresentationFormat>
  <Paragraphs>52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sanfrancisco</vt:lpstr>
      <vt:lpstr>Wingdings</vt:lpstr>
      <vt:lpstr>Kantoorthema</vt:lpstr>
      <vt:lpstr>Inrichting van een gebied</vt:lpstr>
      <vt:lpstr>Vandaag </vt:lpstr>
      <vt:lpstr>Wat hebben we gedaan; Afgelopen weken ?</vt:lpstr>
      <vt:lpstr>PowerPoint-presentatie</vt:lpstr>
      <vt:lpstr>Samengevat</vt:lpstr>
      <vt:lpstr>Citymarketing toegepast </vt:lpstr>
      <vt:lpstr>Citymarketing toegepast </vt:lpstr>
      <vt:lpstr>Citybranding – marketing wandeling   + OPDRACHT </vt:lpstr>
      <vt:lpstr>Kleine reminder: belevenisbouwstenen</vt:lpstr>
      <vt:lpstr>Quizzz  </vt:lpstr>
      <vt:lpstr>Evaluatie Vrije Tijd lessen </vt:lpstr>
      <vt:lpstr>The end: succes met afronding / en toetsweek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Inrichting van een gebied</dc:title>
  <dc:creator>Lotte de Laat</dc:creator>
  <cp:lastModifiedBy>Lotte de Laat</cp:lastModifiedBy>
  <cp:revision>2</cp:revision>
  <dcterms:created xsi:type="dcterms:W3CDTF">2023-06-19T09:40:10Z</dcterms:created>
  <dcterms:modified xsi:type="dcterms:W3CDTF">2024-04-17T09:51:06Z</dcterms:modified>
</cp:coreProperties>
</file>